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ropika" charset="1" panose="00000500000000000000"/>
      <p:regular r:id="rId13"/>
    </p:embeddedFont>
    <p:embeddedFont>
      <p:font typeface="Bitter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jpeg" Type="http://schemas.openxmlformats.org/officeDocument/2006/relationships/image"/><Relationship Id="rId12" Target="../media/image15.jpeg" Type="http://schemas.openxmlformats.org/officeDocument/2006/relationships/image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https://drive.google.com/file/d/1K_kdL_m_zdjIRxoJDpFLUPn7Byq0zh_b/view?usp=sharing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VAGih8jCV_8.mp4" Type="http://schemas.openxmlformats.org/officeDocument/2006/relationships/video"/><Relationship Id="rId5" Target="../media/VAGih8jCV_8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06763"/>
            <a:ext cx="16957989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754820"/>
                </a:solidFill>
                <a:latin typeface="Tropika"/>
                <a:ea typeface="Tropika"/>
                <a:cs typeface="Tropika"/>
                <a:sym typeface="Tropika"/>
              </a:rPr>
              <a:t>Development of a YOLOv11-Based Monitoring and Alert System for Weapon Detection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538624">
            <a:off x="14110833" y="7550759"/>
            <a:ext cx="5502272" cy="2544801"/>
          </a:xfrm>
          <a:custGeom>
            <a:avLst/>
            <a:gdLst/>
            <a:ahLst/>
            <a:cxnLst/>
            <a:rect r="r" b="b" t="t" l="l"/>
            <a:pathLst>
              <a:path h="2544801" w="5502272">
                <a:moveTo>
                  <a:pt x="0" y="0"/>
                </a:moveTo>
                <a:lnTo>
                  <a:pt x="5502272" y="0"/>
                </a:lnTo>
                <a:lnTo>
                  <a:pt x="5502272" y="2544801"/>
                </a:lnTo>
                <a:lnTo>
                  <a:pt x="0" y="2544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5006" y="286630"/>
            <a:ext cx="3232128" cy="1484140"/>
          </a:xfrm>
          <a:custGeom>
            <a:avLst/>
            <a:gdLst/>
            <a:ahLst/>
            <a:cxnLst/>
            <a:rect r="r" b="b" t="t" l="l"/>
            <a:pathLst>
              <a:path h="1484140" w="3232128">
                <a:moveTo>
                  <a:pt x="0" y="0"/>
                </a:moveTo>
                <a:lnTo>
                  <a:pt x="3232128" y="0"/>
                </a:lnTo>
                <a:lnTo>
                  <a:pt x="3232128" y="1484140"/>
                </a:lnTo>
                <a:lnTo>
                  <a:pt x="0" y="1484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5006" y="2296853"/>
            <a:ext cx="2245638" cy="51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1"/>
              </a:lnSpc>
            </a:pPr>
            <a:r>
              <a:rPr lang="en-US" sz="3831">
                <a:solidFill>
                  <a:srgbClr val="754820"/>
                </a:solidFill>
                <a:latin typeface="Tropika"/>
                <a:ea typeface="Tropika"/>
                <a:cs typeface="Tropika"/>
                <a:sym typeface="Tropika"/>
              </a:rPr>
              <a:t>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54935" y="3144398"/>
            <a:ext cx="16812086" cy="240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80"/>
              </a:lnSpc>
            </a:pPr>
            <a:r>
              <a:rPr lang="en-US" sz="18180">
                <a:solidFill>
                  <a:srgbClr val="754820"/>
                </a:solidFill>
                <a:latin typeface="Tropika"/>
                <a:ea typeface="Tropika"/>
                <a:cs typeface="Tropika"/>
                <a:sym typeface="Tropika"/>
              </a:rPr>
              <a:t>Data Preparation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3038" y="2196554"/>
            <a:ext cx="3058998" cy="3036610"/>
          </a:xfrm>
          <a:custGeom>
            <a:avLst/>
            <a:gdLst/>
            <a:ahLst/>
            <a:cxnLst/>
            <a:rect r="r" b="b" t="t" l="l"/>
            <a:pathLst>
              <a:path h="3036610" w="3058998">
                <a:moveTo>
                  <a:pt x="0" y="0"/>
                </a:moveTo>
                <a:lnTo>
                  <a:pt x="3058998" y="0"/>
                </a:lnTo>
                <a:lnTo>
                  <a:pt x="3058998" y="3036610"/>
                </a:lnTo>
                <a:lnTo>
                  <a:pt x="0" y="3036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42036" y="2196554"/>
            <a:ext cx="3036610" cy="3036610"/>
          </a:xfrm>
          <a:custGeom>
            <a:avLst/>
            <a:gdLst/>
            <a:ahLst/>
            <a:cxnLst/>
            <a:rect r="r" b="b" t="t" l="l"/>
            <a:pathLst>
              <a:path h="3036610" w="3036610">
                <a:moveTo>
                  <a:pt x="0" y="0"/>
                </a:moveTo>
                <a:lnTo>
                  <a:pt x="3036610" y="0"/>
                </a:lnTo>
                <a:lnTo>
                  <a:pt x="3036610" y="3036610"/>
                </a:lnTo>
                <a:lnTo>
                  <a:pt x="0" y="3036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73843" y="2196554"/>
            <a:ext cx="2947149" cy="3036610"/>
          </a:xfrm>
          <a:custGeom>
            <a:avLst/>
            <a:gdLst/>
            <a:ahLst/>
            <a:cxnLst/>
            <a:rect r="r" b="b" t="t" l="l"/>
            <a:pathLst>
              <a:path h="3036610" w="2947149">
                <a:moveTo>
                  <a:pt x="0" y="0"/>
                </a:moveTo>
                <a:lnTo>
                  <a:pt x="2947149" y="0"/>
                </a:lnTo>
                <a:lnTo>
                  <a:pt x="2947149" y="3036610"/>
                </a:lnTo>
                <a:lnTo>
                  <a:pt x="0" y="3036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7" t="0" r="-151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78646" y="2196554"/>
            <a:ext cx="2895197" cy="3036610"/>
          </a:xfrm>
          <a:custGeom>
            <a:avLst/>
            <a:gdLst/>
            <a:ahLst/>
            <a:cxnLst/>
            <a:rect r="r" b="b" t="t" l="l"/>
            <a:pathLst>
              <a:path h="3036610" w="2895197">
                <a:moveTo>
                  <a:pt x="0" y="0"/>
                </a:moveTo>
                <a:lnTo>
                  <a:pt x="2895197" y="0"/>
                </a:lnTo>
                <a:lnTo>
                  <a:pt x="2895197" y="3036610"/>
                </a:lnTo>
                <a:lnTo>
                  <a:pt x="0" y="3036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851" t="-5228" r="0" b="-522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20992" y="2196554"/>
            <a:ext cx="2861094" cy="3036610"/>
          </a:xfrm>
          <a:custGeom>
            <a:avLst/>
            <a:gdLst/>
            <a:ahLst/>
            <a:cxnLst/>
            <a:rect r="r" b="b" t="t" l="l"/>
            <a:pathLst>
              <a:path h="3036610" w="2861094">
                <a:moveTo>
                  <a:pt x="0" y="0"/>
                </a:moveTo>
                <a:lnTo>
                  <a:pt x="2861094" y="0"/>
                </a:lnTo>
                <a:lnTo>
                  <a:pt x="2861094" y="3036610"/>
                </a:lnTo>
                <a:lnTo>
                  <a:pt x="0" y="3036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77" t="0" r="-12910" b="-115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67131" y="6492859"/>
            <a:ext cx="3156244" cy="3156244"/>
          </a:xfrm>
          <a:custGeom>
            <a:avLst/>
            <a:gdLst/>
            <a:ahLst/>
            <a:cxnLst/>
            <a:rect r="r" b="b" t="t" l="l"/>
            <a:pathLst>
              <a:path h="3156244" w="3156244">
                <a:moveTo>
                  <a:pt x="0" y="0"/>
                </a:moveTo>
                <a:lnTo>
                  <a:pt x="3156243" y="0"/>
                </a:lnTo>
                <a:lnTo>
                  <a:pt x="3156243" y="3156244"/>
                </a:lnTo>
                <a:lnTo>
                  <a:pt x="0" y="3156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75084" y="6499672"/>
            <a:ext cx="3142616" cy="3142616"/>
          </a:xfrm>
          <a:custGeom>
            <a:avLst/>
            <a:gdLst/>
            <a:ahLst/>
            <a:cxnLst/>
            <a:rect r="r" b="b" t="t" l="l"/>
            <a:pathLst>
              <a:path h="3142616" w="3142616">
                <a:moveTo>
                  <a:pt x="0" y="0"/>
                </a:moveTo>
                <a:lnTo>
                  <a:pt x="3142617" y="0"/>
                </a:lnTo>
                <a:lnTo>
                  <a:pt x="3142617" y="3142617"/>
                </a:lnTo>
                <a:lnTo>
                  <a:pt x="0" y="31426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17701" y="6499672"/>
            <a:ext cx="3149430" cy="3149430"/>
          </a:xfrm>
          <a:custGeom>
            <a:avLst/>
            <a:gdLst/>
            <a:ahLst/>
            <a:cxnLst/>
            <a:rect r="r" b="b" t="t" l="l"/>
            <a:pathLst>
              <a:path h="3149430" w="3149430">
                <a:moveTo>
                  <a:pt x="0" y="0"/>
                </a:moveTo>
                <a:lnTo>
                  <a:pt x="3149430" y="0"/>
                </a:lnTo>
                <a:lnTo>
                  <a:pt x="3149430" y="3149431"/>
                </a:lnTo>
                <a:lnTo>
                  <a:pt x="0" y="3149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25654" y="6492859"/>
            <a:ext cx="3149430" cy="3149430"/>
          </a:xfrm>
          <a:custGeom>
            <a:avLst/>
            <a:gdLst/>
            <a:ahLst/>
            <a:cxnLst/>
            <a:rect r="r" b="b" t="t" l="l"/>
            <a:pathLst>
              <a:path h="3149430" w="3149430">
                <a:moveTo>
                  <a:pt x="0" y="0"/>
                </a:moveTo>
                <a:lnTo>
                  <a:pt x="3149430" y="0"/>
                </a:lnTo>
                <a:lnTo>
                  <a:pt x="3149430" y="3149430"/>
                </a:lnTo>
                <a:lnTo>
                  <a:pt x="0" y="31494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3038" y="6499672"/>
            <a:ext cx="3142616" cy="3142616"/>
          </a:xfrm>
          <a:custGeom>
            <a:avLst/>
            <a:gdLst/>
            <a:ahLst/>
            <a:cxnLst/>
            <a:rect r="r" b="b" t="t" l="l"/>
            <a:pathLst>
              <a:path h="3142616" w="3142616">
                <a:moveTo>
                  <a:pt x="0" y="0"/>
                </a:moveTo>
                <a:lnTo>
                  <a:pt x="3142616" y="0"/>
                </a:lnTo>
                <a:lnTo>
                  <a:pt x="3142616" y="3142617"/>
                </a:lnTo>
                <a:lnTo>
                  <a:pt x="0" y="31426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200" y="190500"/>
            <a:ext cx="9549397" cy="1308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77"/>
              </a:lnSpc>
            </a:pPr>
            <a:r>
              <a:rPr lang="en-US" sz="9877">
                <a:solidFill>
                  <a:srgbClr val="754820"/>
                </a:solidFill>
                <a:latin typeface="Tropika"/>
                <a:ea typeface="Tropika"/>
                <a:cs typeface="Tropika"/>
                <a:sym typeface="Tropika"/>
              </a:rPr>
              <a:t>Data Preparation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15838" y="6266948"/>
            <a:ext cx="4101556" cy="3364347"/>
          </a:xfrm>
          <a:custGeom>
            <a:avLst/>
            <a:gdLst/>
            <a:ahLst/>
            <a:cxnLst/>
            <a:rect r="r" b="b" t="t" l="l"/>
            <a:pathLst>
              <a:path h="3364347" w="4101556">
                <a:moveTo>
                  <a:pt x="0" y="0"/>
                </a:moveTo>
                <a:lnTo>
                  <a:pt x="4101556" y="0"/>
                </a:lnTo>
                <a:lnTo>
                  <a:pt x="4101556" y="3364347"/>
                </a:lnTo>
                <a:lnTo>
                  <a:pt x="0" y="336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2" t="0" r="-4955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97835" y="2490015"/>
            <a:ext cx="3960163" cy="3256785"/>
          </a:xfrm>
          <a:custGeom>
            <a:avLst/>
            <a:gdLst/>
            <a:ahLst/>
            <a:cxnLst/>
            <a:rect r="r" b="b" t="t" l="l"/>
            <a:pathLst>
              <a:path h="3256785" w="3960163">
                <a:moveTo>
                  <a:pt x="0" y="0"/>
                </a:moveTo>
                <a:lnTo>
                  <a:pt x="3960162" y="0"/>
                </a:lnTo>
                <a:lnTo>
                  <a:pt x="3960162" y="3256785"/>
                </a:lnTo>
                <a:lnTo>
                  <a:pt x="0" y="3256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222" r="0" b="-1953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15838" y="2490015"/>
            <a:ext cx="4101556" cy="3256785"/>
          </a:xfrm>
          <a:custGeom>
            <a:avLst/>
            <a:gdLst/>
            <a:ahLst/>
            <a:cxnLst/>
            <a:rect r="r" b="b" t="t" l="l"/>
            <a:pathLst>
              <a:path h="3256785" w="4101556">
                <a:moveTo>
                  <a:pt x="0" y="0"/>
                </a:moveTo>
                <a:lnTo>
                  <a:pt x="4101556" y="0"/>
                </a:lnTo>
                <a:lnTo>
                  <a:pt x="4101556" y="3256785"/>
                </a:lnTo>
                <a:lnTo>
                  <a:pt x="0" y="3256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281" t="-35111" r="0" b="-407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0457" y="2490015"/>
            <a:ext cx="4124356" cy="3256785"/>
          </a:xfrm>
          <a:custGeom>
            <a:avLst/>
            <a:gdLst/>
            <a:ahLst/>
            <a:cxnLst/>
            <a:rect r="r" b="b" t="t" l="l"/>
            <a:pathLst>
              <a:path h="3256785" w="4124356">
                <a:moveTo>
                  <a:pt x="0" y="0"/>
                </a:moveTo>
                <a:lnTo>
                  <a:pt x="4124355" y="0"/>
                </a:lnTo>
                <a:lnTo>
                  <a:pt x="4124355" y="3256785"/>
                </a:lnTo>
                <a:lnTo>
                  <a:pt x="0" y="3256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87" t="-14185" r="0" b="-1031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0457" y="6266948"/>
            <a:ext cx="4124356" cy="3364347"/>
          </a:xfrm>
          <a:custGeom>
            <a:avLst/>
            <a:gdLst/>
            <a:ahLst/>
            <a:cxnLst/>
            <a:rect r="r" b="b" t="t" l="l"/>
            <a:pathLst>
              <a:path h="3364347" w="4124356">
                <a:moveTo>
                  <a:pt x="0" y="0"/>
                </a:moveTo>
                <a:lnTo>
                  <a:pt x="4124355" y="0"/>
                </a:lnTo>
                <a:lnTo>
                  <a:pt x="4124355" y="3364347"/>
                </a:lnTo>
                <a:lnTo>
                  <a:pt x="0" y="336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442" t="0" r="-3229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200" y="190500"/>
            <a:ext cx="9549397" cy="1308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77"/>
              </a:lnSpc>
            </a:pPr>
            <a:r>
              <a:rPr lang="en-US" sz="9877">
                <a:solidFill>
                  <a:srgbClr val="754820"/>
                </a:solidFill>
                <a:latin typeface="Tropika"/>
                <a:ea typeface="Tropika"/>
                <a:cs typeface="Tropika"/>
                <a:sym typeface="Tropika"/>
              </a:rPr>
              <a:t>Data Preparation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75074" y="1870793"/>
            <a:ext cx="10716679" cy="40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635" indent="-328317" lvl="1">
              <a:lnSpc>
                <a:spcPts val="3041"/>
              </a:lnSpc>
              <a:buFont typeface="Arial"/>
              <a:buChar char="•"/>
            </a:pPr>
            <a:r>
              <a:rPr lang="en-US" sz="3041">
                <a:solidFill>
                  <a:srgbClr val="754820"/>
                </a:solidFill>
                <a:latin typeface="Bitter"/>
                <a:ea typeface="Bitter"/>
                <a:cs typeface="Bitter"/>
                <a:sym typeface="Bitter"/>
              </a:rPr>
              <a:t>Label ảnh với auto label, labelimg, makesences...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7155" y="1758369"/>
            <a:ext cx="11226842" cy="2798283"/>
          </a:xfrm>
          <a:custGeom>
            <a:avLst/>
            <a:gdLst/>
            <a:ahLst/>
            <a:cxnLst/>
            <a:rect r="r" b="b" t="t" l="l"/>
            <a:pathLst>
              <a:path h="2798283" w="11226842">
                <a:moveTo>
                  <a:pt x="0" y="0"/>
                </a:moveTo>
                <a:lnTo>
                  <a:pt x="11226843" y="0"/>
                </a:lnTo>
                <a:lnTo>
                  <a:pt x="11226843" y="2798283"/>
                </a:lnTo>
                <a:lnTo>
                  <a:pt x="0" y="2798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57" t="0" r="-145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4515" y="6263921"/>
            <a:ext cx="9984091" cy="3470768"/>
          </a:xfrm>
          <a:custGeom>
            <a:avLst/>
            <a:gdLst/>
            <a:ahLst/>
            <a:cxnLst/>
            <a:rect r="r" b="b" t="t" l="l"/>
            <a:pathLst>
              <a:path h="3470768" w="9984091">
                <a:moveTo>
                  <a:pt x="0" y="0"/>
                </a:moveTo>
                <a:lnTo>
                  <a:pt x="9984091" y="0"/>
                </a:lnTo>
                <a:lnTo>
                  <a:pt x="9984091" y="3470767"/>
                </a:lnTo>
                <a:lnTo>
                  <a:pt x="0" y="3470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2750" y="259286"/>
            <a:ext cx="6997223" cy="1308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77"/>
              </a:lnSpc>
            </a:pPr>
            <a:r>
              <a:rPr lang="en-US" sz="9877">
                <a:solidFill>
                  <a:srgbClr val="754820"/>
                </a:solidFill>
                <a:latin typeface="Tropika"/>
                <a:ea typeface="Tropika"/>
                <a:cs typeface="Tropika"/>
                <a:sym typeface="Tropika"/>
              </a:rPr>
              <a:t>Model training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56315" y="9950809"/>
            <a:ext cx="1954411" cy="19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"/>
              </a:lnSpc>
              <a:spcBef>
                <a:spcPct val="0"/>
              </a:spcBef>
            </a:pPr>
            <a:r>
              <a:rPr lang="en-US" sz="1555" u="sng">
                <a:solidFill>
                  <a:srgbClr val="754820"/>
                </a:solidFill>
                <a:latin typeface="Tropika"/>
                <a:ea typeface="Tropika"/>
                <a:cs typeface="Tropika"/>
                <a:sym typeface="Tropika"/>
                <a:hlinkClick r:id="rId5" tooltip="https://drive.google.com/file/d/1K_kdL_m_zdjIRxoJDpFLUPn7Byq0zh_b/view?usp=sharing"/>
              </a:rPr>
              <a:t>Train_yolo model | Kaggle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27726" y="-1702456"/>
            <a:ext cx="21245046" cy="14074843"/>
          </a:xfrm>
          <a:custGeom>
            <a:avLst/>
            <a:gdLst/>
            <a:ahLst/>
            <a:cxnLst/>
            <a:rect r="r" b="b" t="t" l="l"/>
            <a:pathLst>
              <a:path h="14074843" w="21245046">
                <a:moveTo>
                  <a:pt x="0" y="0"/>
                </a:moveTo>
                <a:lnTo>
                  <a:pt x="21245046" y="0"/>
                </a:lnTo>
                <a:lnTo>
                  <a:pt x="21245046" y="14074843"/>
                </a:lnTo>
                <a:lnTo>
                  <a:pt x="0" y="1407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369413">
            <a:off x="-3615701" y="-946424"/>
            <a:ext cx="12628748" cy="4546349"/>
          </a:xfrm>
          <a:custGeom>
            <a:avLst/>
            <a:gdLst/>
            <a:ahLst/>
            <a:cxnLst/>
            <a:rect r="r" b="b" t="t" l="l"/>
            <a:pathLst>
              <a:path h="4546349" w="12628748">
                <a:moveTo>
                  <a:pt x="0" y="4546350"/>
                </a:moveTo>
                <a:lnTo>
                  <a:pt x="12628749" y="4546350"/>
                </a:lnTo>
                <a:lnTo>
                  <a:pt x="12628749" y="0"/>
                </a:lnTo>
                <a:lnTo>
                  <a:pt x="0" y="0"/>
                </a:lnTo>
                <a:lnTo>
                  <a:pt x="0" y="454635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9312" y="1258570"/>
            <a:ext cx="14969988" cy="8812386"/>
          </a:xfrm>
          <a:custGeom>
            <a:avLst/>
            <a:gdLst/>
            <a:ahLst/>
            <a:cxnLst/>
            <a:rect r="r" b="b" t="t" l="l"/>
            <a:pathLst>
              <a:path h="8812386" w="14969988">
                <a:moveTo>
                  <a:pt x="0" y="0"/>
                </a:moveTo>
                <a:lnTo>
                  <a:pt x="14969988" y="0"/>
                </a:lnTo>
                <a:lnTo>
                  <a:pt x="14969988" y="8812386"/>
                </a:lnTo>
                <a:lnTo>
                  <a:pt x="0" y="8812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8" t="-1876" r="-3638" b="-268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2160" y="-221693"/>
            <a:ext cx="5138520" cy="139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84"/>
              </a:lnSpc>
            </a:pPr>
            <a:r>
              <a:rPr lang="en-US" sz="8131">
                <a:solidFill>
                  <a:srgbClr val="754820"/>
                </a:solidFill>
                <a:latin typeface="Tropika"/>
                <a:ea typeface="Tropika"/>
                <a:cs typeface="Tropika"/>
                <a:sym typeface="Tropika"/>
              </a:rPr>
              <a:t>Result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222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2800.0000" end="8346.4400"/>
                </p14:media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DAGi6V454V8</dc:identifier>
  <dcterms:modified xsi:type="dcterms:W3CDTF">2011-08-01T06:04:30Z</dcterms:modified>
  <cp:revision>1</cp:revision>
  <dc:title>Canva Presentation - 2025-03-27 09:43:18</dc:title>
</cp:coreProperties>
</file>